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466" r:id="rId4"/>
    <p:sldId id="500" r:id="rId5"/>
    <p:sldId id="520" r:id="rId6"/>
    <p:sldId id="522" r:id="rId7"/>
    <p:sldId id="518" r:id="rId8"/>
    <p:sldId id="519" r:id="rId9"/>
    <p:sldId id="506" r:id="rId10"/>
    <p:sldId id="507" r:id="rId11"/>
    <p:sldId id="508" r:id="rId12"/>
    <p:sldId id="523" r:id="rId13"/>
    <p:sldId id="509" r:id="rId14"/>
    <p:sldId id="510" r:id="rId15"/>
    <p:sldId id="525" r:id="rId16"/>
    <p:sldId id="511" r:id="rId17"/>
    <p:sldId id="526" r:id="rId18"/>
    <p:sldId id="527" r:id="rId19"/>
    <p:sldId id="528" r:id="rId20"/>
    <p:sldId id="524" r:id="rId21"/>
    <p:sldId id="529" r:id="rId22"/>
    <p:sldId id="531" r:id="rId23"/>
    <p:sldId id="532" r:id="rId24"/>
    <p:sldId id="530" r:id="rId25"/>
    <p:sldId id="533" r:id="rId26"/>
    <p:sldId id="538" r:id="rId27"/>
    <p:sldId id="535" r:id="rId28"/>
    <p:sldId id="536" r:id="rId29"/>
    <p:sldId id="537" r:id="rId30"/>
    <p:sldId id="539" r:id="rId31"/>
    <p:sldId id="540" r:id="rId32"/>
    <p:sldId id="541" r:id="rId33"/>
    <p:sldId id="505" r:id="rId34"/>
    <p:sldId id="503" r:id="rId35"/>
    <p:sldId id="442" r:id="rId36"/>
    <p:sldId id="352" r:id="rId37"/>
    <p:sldId id="39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React - Overview" id="{1C2A65BA-1433-4C37-AB2F-FEAB686FE475}">
          <p14:sldIdLst>
            <p14:sldId id="520"/>
            <p14:sldId id="522"/>
          </p14:sldIdLst>
        </p14:section>
        <p14:section name="React.js: In-Browser Transpilation" id="{72B8BDFC-46DC-4368-A804-C6E79F7EAD63}">
          <p14:sldIdLst>
            <p14:sldId id="518"/>
            <p14:sldId id="519"/>
          </p14:sldIdLst>
        </p14:section>
        <p14:section name="React: Server-Side Build" id="{3A20B0F6-881E-49EC-8672-0A79D55FAF6B}">
          <p14:sldIdLst>
            <p14:sldId id="506"/>
            <p14:sldId id="507"/>
            <p14:sldId id="508"/>
            <p14:sldId id="523"/>
          </p14:sldIdLst>
        </p14:section>
        <p14:section name="Creating JSX Components" id="{8A63B03A-A79A-49E0-A7D1-879E8FBDDFB7}">
          <p14:sldIdLst>
            <p14:sldId id="509"/>
            <p14:sldId id="510"/>
            <p14:sldId id="525"/>
            <p14:sldId id="511"/>
            <p14:sldId id="526"/>
            <p14:sldId id="527"/>
            <p14:sldId id="528"/>
            <p14:sldId id="524"/>
            <p14:sldId id="529"/>
            <p14:sldId id="531"/>
            <p14:sldId id="532"/>
            <p14:sldId id="530"/>
            <p14:sldId id="533"/>
            <p14:sldId id="538"/>
            <p14:sldId id="535"/>
            <p14:sldId id="536"/>
            <p14:sldId id="537"/>
            <p14:sldId id="539"/>
            <p14:sldId id="540"/>
            <p14:sldId id="541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23-Nov-16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23-Nov-16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facebook/react-devtool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facebook.github.io/reac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bel/babel-standalo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React</a:t>
            </a:r>
            <a:r>
              <a:rPr lang="bg-BG" dirty="0"/>
              <a:t> – </a:t>
            </a:r>
            <a:r>
              <a:rPr lang="en-US" dirty="0"/>
              <a:t>JS UI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374578"/>
          </a:xfrm>
        </p:spPr>
        <p:txBody>
          <a:bodyPr>
            <a:normAutofit/>
          </a:bodyPr>
          <a:lstStyle/>
          <a:p>
            <a:r>
              <a:rPr lang="en-US" dirty="0"/>
              <a:t>Creating React Components</a:t>
            </a:r>
            <a:br>
              <a:rPr lang="en-US" dirty="0"/>
            </a:br>
            <a:r>
              <a:rPr lang="en-US" dirty="0"/>
              <a:t>with JSX</a:t>
            </a:r>
            <a:r>
              <a:rPr lang="bg-BG" dirty="0"/>
              <a:t> </a:t>
            </a:r>
            <a:r>
              <a:rPr lang="en-US" dirty="0"/>
              <a:t>and Babel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49894" y="3821087"/>
            <a:ext cx="119007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ReactJS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17269" y="4914705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9771" y="4235952"/>
            <a:ext cx="4558642" cy="1860048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412" y="3352800"/>
            <a:ext cx="2443650" cy="109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Apps with WebStorm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1295400"/>
            <a:ext cx="79533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579813" y="1151121"/>
            <a:ext cx="8415422" cy="5570356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package.json</a:t>
            </a:r>
            <a:r>
              <a:rPr lang="en-US" dirty="0"/>
              <a:t> – project configuration</a:t>
            </a:r>
          </a:p>
          <a:p>
            <a:pPr lvl="1"/>
            <a:r>
              <a:rPr lang="en-US" dirty="0"/>
              <a:t>Module name, dependencies, build actions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</a:p>
          <a:p>
            <a:pPr lvl="1"/>
            <a:r>
              <a:rPr lang="en-US" dirty="0"/>
              <a:t>App main HTML file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index.js</a:t>
            </a:r>
            <a:endParaRPr lang="en-US" dirty="0"/>
          </a:p>
          <a:p>
            <a:pPr lvl="1"/>
            <a:r>
              <a:rPr lang="en-US" dirty="0"/>
              <a:t>App main JS file (startup script)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App.js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App.css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App.test.js</a:t>
            </a:r>
          </a:p>
          <a:p>
            <a:pPr lvl="1"/>
            <a:r>
              <a:rPr lang="en-US" dirty="0"/>
              <a:t>React component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App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34924"/>
            <a:ext cx="2578589" cy="50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7707" y="5351600"/>
            <a:ext cx="10073409" cy="820600"/>
          </a:xfrm>
        </p:spPr>
        <p:txBody>
          <a:bodyPr/>
          <a:lstStyle/>
          <a:p>
            <a:r>
              <a:rPr lang="en-US" dirty="0"/>
              <a:t>Creating JSX Components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29444" y="1760612"/>
            <a:ext cx="3310415" cy="3023878"/>
            <a:chOff x="4361380" y="1285812"/>
            <a:chExt cx="3310415" cy="30238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1380" y="1285812"/>
              <a:ext cx="3310415" cy="302387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 rot="186021">
              <a:off x="5324120" y="2482838"/>
              <a:ext cx="13245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JSX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86021">
              <a:off x="4734222" y="3363430"/>
              <a:ext cx="1890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component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48931">
            <a:off x="1528627" y="2660097"/>
            <a:ext cx="2998040" cy="1223280"/>
          </a:xfrm>
          <a:prstGeom prst="roundRect">
            <a:avLst>
              <a:gd name="adj" fmla="val 2941"/>
            </a:avLst>
          </a:prstGeom>
          <a:ln w="19050">
            <a:solidFill>
              <a:srgbClr val="00B0F0">
                <a:alpha val="50196"/>
              </a:srgbClr>
            </a:solidFill>
          </a:ln>
        </p:spPr>
      </p:pic>
      <p:pic>
        <p:nvPicPr>
          <p:cNvPr id="5124" name="Picture 4" descr="Actions view web browser dom t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9088">
            <a:off x="8456941" y="2286329"/>
            <a:ext cx="2015206" cy="20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6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JSX</a:t>
            </a:r>
            <a:r>
              <a:rPr lang="en-US" dirty="0"/>
              <a:t> is a React's syntax for mixing HTML with JavaScript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JSX?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999371"/>
            <a:ext cx="7165024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element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&gt;Hello, &lt;b&gt;React&lt;/b&gt;!&lt;/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console.dir(element);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08012" y="3917036"/>
            <a:ext cx="7165024" cy="24075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age = 18;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ageElement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&gt;Age: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{age}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(ageElement,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56" y="4136805"/>
            <a:ext cx="27051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445" y="1994507"/>
            <a:ext cx="3473591" cy="4330093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7618412" y="2598321"/>
            <a:ext cx="39964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9561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JSX Component (with Class)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75537"/>
            <a:ext cx="10668000" cy="5122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React.Component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{this.props.person}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&lt;p&gt;Tel.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{this.props.phone}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80012" y="4151736"/>
            <a:ext cx="6248400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="+359 2 981 981"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012" y="1428345"/>
            <a:ext cx="2509903" cy="20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JSX Component (with Object)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75537"/>
            <a:ext cx="10668000" cy="5122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{this.props.person}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&lt;p&gt;Tel.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{this.props.phone}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180012" y="4151736"/>
            <a:ext cx="6248400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="+359 2 981 981"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012" y="1428345"/>
            <a:ext cx="2509903" cy="20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7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Holding a State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95400"/>
            <a:ext cx="10668000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getInitialState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&gt;Count: {this.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.count}&lt;/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189412" y="4527054"/>
            <a:ext cx="7239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start="5"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798" y="1524000"/>
            <a:ext cx="290854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Holding a State + Events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Counter = React.createClass({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getInitialState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count: Number(this.props.start)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(+1)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decrementCount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(-1)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function(delta)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This will update the component UI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setState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count: this.state.count + delta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268" y="4896256"/>
            <a:ext cx="2826288" cy="11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6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Holding a State + Events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1406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Count: {this.state.count}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&lt;button type="button" onClick=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{this.incrementCount}&gt;+&lt;/button&gt;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&lt;button type="button" onClick=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{this.decrementCount}&gt;-&lt;/button&gt;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counter =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start="5" /&gt;;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(counter,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document.getElementById('app'));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950" y="1400784"/>
            <a:ext cx="2826288" cy="11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5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Dev Tools – </a:t>
            </a:r>
            <a:r>
              <a:rPr lang="en-US" dirty="0">
                <a:hlinkClick r:id="rId2"/>
              </a:rPr>
              <a:t>https://github.com/facebook/react-devtools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React Developer 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6" y="2133600"/>
            <a:ext cx="10612532" cy="39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4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ReactJS – Overview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In-Browser Transpilation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Setup a Server-Side Build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Creating JSX Components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6885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74" y="16387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09" y="4182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233381" y="1516521"/>
            <a:ext cx="1211868" cy="1211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474" y="496112"/>
            <a:ext cx="2126642" cy="867726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List of Items (with Loop)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2175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items = [];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this.props.items)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items.push(&lt;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this.props.items[i]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&gt;{items}&lt;/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towns = ["Sofia",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"Varna",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={towns} /&gt;;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ReactDOM.render(list, document.getElementById('app'));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3612368"/>
            <a:ext cx="2654877" cy="1874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369032"/>
            <a:ext cx="3264477" cy="14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6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List of Items (with .map())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85468"/>
            <a:ext cx="10668000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items = this.props.items.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(function(item, i)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key={i}&gt;{item}&lt;/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&gt;{items}&lt;/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={["Sofia",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"Varna",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"Plovdiv"]} /&gt;;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ReactDOM.render(list, document.getElementById('app'));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091" y="3490924"/>
            <a:ext cx="3264477" cy="1461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64" y="2754456"/>
            <a:ext cx="2158998" cy="152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00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List of Items (Inline)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85468"/>
            <a:ext cx="10668000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{this.props.items.map(function(item, i)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key={i}&gt;{item}&lt;/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})}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6412" y="4807999"/>
            <a:ext cx="8382000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items={["Sofia",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"Varna",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"Plovdiv"]} /&gt;,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371600"/>
            <a:ext cx="3264477" cy="146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298" y="1371600"/>
            <a:ext cx="2070564" cy="14615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00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Table of Rows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85969"/>
            <a:ext cx="10668000" cy="4962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Table = React.createClass({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this.props.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.map(function(column, i)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key={i}&gt;{column}&lt;/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this.props.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.map(function(row, r)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key={r}&gt;{row.map(function(col, c){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key={c}&gt;{col}&lt;/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})}&lt;/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        </a:t>
            </a:r>
          </a:p>
        </p:txBody>
      </p:sp>
    </p:spTree>
    <p:extLst>
      <p:ext uri="{BB962C8B-B14F-4D97-AF65-F5344CB8AC3E}">
        <p14:creationId xmlns:p14="http://schemas.microsoft.com/office/powerpoint/2010/main" val="202699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Table of Rows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074904"/>
            <a:ext cx="106680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&lt;thead&gt;&lt;tr&gt;{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}&lt;/tr&gt;&lt;/thead&gt;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&lt;tbody&gt;{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books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["JS Programming Basics","Bay Ivan"],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["PHP","Dedo Mraz"], ["React.js","Kaka Mara"]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={["Title", "Author"]}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={books} /&gt;,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159" y="205715"/>
            <a:ext cx="3621075" cy="17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5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Forms (</a:t>
            </a:r>
            <a:r>
              <a:rPr lang="en-US"/>
              <a:t>Controlled Component)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10835"/>
            <a:ext cx="10668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PersonForm = React.createClass({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getInitialState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name = this.props.name;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(name == undefined) name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age = Number(this.props.age);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(Number.isNaN(age)) age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handleNameChange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this.setState({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event.target.value});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264584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Rendering Forms (Controlled Component)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1210835"/>
            <a:ext cx="10668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handleAgeChange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age = Number(event.target.value);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(Number.isNaN(age))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age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this.setState({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handleFormSubmit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(this.state);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event.preventDefault();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297905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Rendering Forms (Controlled Component) (3)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0668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&lt;form onSubmit={this.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handleFormSubmit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value={this.state.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onChange={this.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handleNameChange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&lt;label&gt;Age: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value={this.state.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onChange={this.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handleAgeChange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type="submit" value="Submit"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07755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Rendering Forms (Controlled Component) (4)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(personFormData)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alert(JSON.stringify(personFormData));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12" y="1023977"/>
            <a:ext cx="5722872" cy="13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Rendering Forms (Uncontrolled </a:t>
            </a:r>
            <a:r>
              <a:rPr lang="en-US"/>
              <a:t>Component)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60722"/>
            <a:ext cx="106680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PersonForm = React.createClass({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handleFormSubmit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function(event)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event.preventDefault();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formData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this.props.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127055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#react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Rendering Forms (Uncontrolled Component) (2)</a:t>
            </a:r>
            <a:endParaRPr lang="en-US" sz="37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430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render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onSubmit={this.handleFormSubmit}&gt;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={this.props.name}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={(value) =&gt; this.name = value}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&lt;label&gt;Age: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&lt;input type="text"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={this.props.age}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={(value) =&gt; this.age = value}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type="submit" value="Submit"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3686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Rendering Forms (Uncontrolled Component) (3)</a:t>
            </a:r>
            <a:endParaRPr lang="en-US" sz="37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066800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="Dev"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PersonForm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="Nakov" age="20"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={editPerson}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document.getElementById('app'));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(personFormData)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alert(JSON.stringify(personFormData));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3429000"/>
            <a:ext cx="324640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94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React and JSX Components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268470" y="1725154"/>
            <a:ext cx="3009468" cy="2499073"/>
            <a:chOff x="4361380" y="1285812"/>
            <a:chExt cx="3310415" cy="302387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1380" y="1285812"/>
              <a:ext cx="3310415" cy="302387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186021">
              <a:off x="5264236" y="2423984"/>
              <a:ext cx="13245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JSX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86021">
              <a:off x="4674338" y="3351659"/>
              <a:ext cx="1890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component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1601">
            <a:off x="925549" y="1966496"/>
            <a:ext cx="3297844" cy="1345608"/>
          </a:xfrm>
          <a:prstGeom prst="roundRect">
            <a:avLst>
              <a:gd name="adj" fmla="val 2941"/>
            </a:avLst>
          </a:prstGeom>
          <a:ln w="19050">
            <a:solidFill>
              <a:srgbClr val="00B0F0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ReactJS</a:t>
            </a:r>
            <a:r>
              <a:rPr lang="en-US" sz="3200" dirty="0"/>
              <a:t>: open-source, declarative, component-based UI library for JS</a:t>
            </a:r>
          </a:p>
          <a:p>
            <a:r>
              <a:rPr lang="en-US" sz="3200" dirty="0"/>
              <a:t>React DOM uses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JSX</a:t>
            </a:r>
            <a:r>
              <a:rPr lang="en-US" sz="3200" dirty="0"/>
              <a:t> syntax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45300" y="3125830"/>
            <a:ext cx="8305800" cy="3179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HelloMsg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React.createClass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render: function()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 {this.props.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HelloMsg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="Maria" /&gt;,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document.getElementById('container'));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ReactJS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92756" y="4724400"/>
            <a:ext cx="9832319" cy="820600"/>
          </a:xfrm>
        </p:spPr>
        <p:txBody>
          <a:bodyPr/>
          <a:lstStyle/>
          <a:p>
            <a:r>
              <a:rPr lang="en-US" dirty="0"/>
              <a:t>ReactJS –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92756" y="5678768"/>
            <a:ext cx="9832319" cy="719034"/>
          </a:xfrm>
        </p:spPr>
        <p:txBody>
          <a:bodyPr/>
          <a:lstStyle/>
          <a:p>
            <a:r>
              <a:rPr lang="en-US" dirty="0"/>
              <a:t>A JS Library for Building User Interfaces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56" y="1600200"/>
            <a:ext cx="6674308" cy="2723296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9937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96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en-US" dirty="0"/>
              <a:t>(ReactJS / React.js) – </a:t>
            </a:r>
            <a:r>
              <a:rPr lang="en-US" dirty="0">
                <a:hlinkClick r:id="rId2"/>
              </a:rPr>
              <a:t>https://facebook.github.io/react/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/>
              <a:t> JavaScript library for building user interfaces (UI)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Open-source, declarative, component-based, by Facebook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6788" y="3145286"/>
            <a:ext cx="10213024" cy="3179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HelloMessage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React.Component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render()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 {this.props.name}&lt;/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ReactDOM.render(&lt;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HelloMessage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name="Maria" /&gt;,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document.getElementById('container'));</a:t>
            </a:r>
          </a:p>
        </p:txBody>
      </p:sp>
    </p:spTree>
    <p:extLst>
      <p:ext uri="{BB962C8B-B14F-4D97-AF65-F5344CB8AC3E}">
        <p14:creationId xmlns:p14="http://schemas.microsoft.com/office/powerpoint/2010/main" val="227385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0" y="5504000"/>
            <a:ext cx="10515602" cy="820600"/>
          </a:xfrm>
        </p:spPr>
        <p:txBody>
          <a:bodyPr/>
          <a:lstStyle/>
          <a:p>
            <a:r>
              <a:rPr lang="en-US" dirty="0"/>
              <a:t>Setup React in the Browser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89" y="3245352"/>
            <a:ext cx="4558642" cy="1860048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37" y="740678"/>
            <a:ext cx="2521745" cy="21060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683" y="1199897"/>
            <a:ext cx="2231329" cy="1847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19" y="1162934"/>
            <a:ext cx="2383294" cy="19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In-browser React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transpilation</a:t>
            </a:r>
            <a:r>
              <a:rPr lang="en-US" dirty="0"/>
              <a:t> with "</a:t>
            </a:r>
            <a:r>
              <a:rPr lang="en-US" dirty="0">
                <a:hlinkClick r:id="rId2"/>
              </a:rPr>
              <a:t>babel-standalone</a:t>
            </a:r>
            <a:r>
              <a:rPr lang="en-US" dirty="0"/>
              <a:t>"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React in the Browser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012062"/>
            <a:ext cx="10670224" cy="1454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&lt;script src="https://unpkg.com/react/dist/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react.js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&lt;script src="https://unpkg.com/react-dom/dist/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react-dom.js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&lt;script src="https://unpkg.com/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babel-standalone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"&gt;&lt;/script&gt;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3810000"/>
            <a:ext cx="10670224" cy="2561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React component will be rendered here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type="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text/babel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&gt;Hello, React!&lt;/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'app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7712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0" y="4951144"/>
            <a:ext cx="10515602" cy="820600"/>
          </a:xfrm>
        </p:spPr>
        <p:txBody>
          <a:bodyPr/>
          <a:lstStyle/>
          <a:p>
            <a:r>
              <a:rPr lang="en-US" dirty="0"/>
              <a:t>Setup React Server-Side Build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6610" y="5788744"/>
            <a:ext cx="10515602" cy="688256"/>
          </a:xfrm>
        </p:spPr>
        <p:txBody>
          <a:bodyPr/>
          <a:lstStyle/>
          <a:p>
            <a:r>
              <a:rPr lang="en-US" dirty="0"/>
              <a:t>Configuring the Development Environment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2825440"/>
            <a:ext cx="4558642" cy="1860048"/>
          </a:xfrm>
          <a:prstGeom prst="rect">
            <a:avLst/>
          </a:prstGeom>
          <a:ln>
            <a:solidFill>
              <a:srgbClr val="00B0F0">
                <a:alpha val="50196"/>
              </a:srgb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2" y="1207996"/>
            <a:ext cx="2122980" cy="1757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124022"/>
            <a:ext cx="2383294" cy="1921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663" y="646888"/>
            <a:ext cx="3531497" cy="17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app creator </a:t>
            </a:r>
            <a:r>
              <a:rPr lang="en-US" dirty="0"/>
              <a:t>(on-time global install):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</a:t>
            </a:r>
            <a:r>
              <a:rPr lang="en-US" dirty="0"/>
              <a:t> the React app creator (this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/>
              <a:t>: ~5-10 minutes!)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Starts</a:t>
            </a:r>
            <a:r>
              <a:rPr lang="en-US" dirty="0"/>
              <a:t> your React app from the command line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Browse</a:t>
            </a:r>
            <a:r>
              <a:rPr lang="en-US" dirty="0"/>
              <a:t> you app from </a:t>
            </a:r>
            <a:r>
              <a:rPr lang="en-US" dirty="0">
                <a:hlinkClick r:id="rId2"/>
              </a:rPr>
              <a:t>http://localhost:3000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and Run the React App Creator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988" y="1924494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3448456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create-react-app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react-example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1988" y="5029200"/>
            <a:ext cx="10822624" cy="6387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4300932"/>
            <a:ext cx="2811447" cy="2027995"/>
          </a:xfrm>
          <a:prstGeom prst="rect">
            <a:avLst/>
          </a:prstGeom>
          <a:ln w="3175"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586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</TotalTime>
  <Words>2300</Words>
  <Application>Microsoft Office PowerPoint</Application>
  <PresentationFormat>Custom</PresentationFormat>
  <Paragraphs>367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React – JS UI Library</vt:lpstr>
      <vt:lpstr>Table of Contents</vt:lpstr>
      <vt:lpstr>Have a Question?</vt:lpstr>
      <vt:lpstr>ReactJS – Overview</vt:lpstr>
      <vt:lpstr>What is React?</vt:lpstr>
      <vt:lpstr>Setup React in the Browser</vt:lpstr>
      <vt:lpstr>Running React in the Browser</vt:lpstr>
      <vt:lpstr>Setup React Server-Side Build</vt:lpstr>
      <vt:lpstr>Install and Run the React App Creator</vt:lpstr>
      <vt:lpstr>React Apps with WebStorm</vt:lpstr>
      <vt:lpstr>React App Structure</vt:lpstr>
      <vt:lpstr>Creating JSX Components</vt:lpstr>
      <vt:lpstr>What is JSX?</vt:lpstr>
      <vt:lpstr>Creating a JSX Component (with Class)</vt:lpstr>
      <vt:lpstr>Creating a JSX Component (with Object)</vt:lpstr>
      <vt:lpstr>Component Holding a State</vt:lpstr>
      <vt:lpstr>Component Holding a State + Events</vt:lpstr>
      <vt:lpstr>Component Holding a State + Events</vt:lpstr>
      <vt:lpstr>Using the React Developer Tools</vt:lpstr>
      <vt:lpstr>Rendering a List of Items (with Loop)</vt:lpstr>
      <vt:lpstr>Rendering a List of Items (with .map())</vt:lpstr>
      <vt:lpstr>Rendering a List of Items (Inline)</vt:lpstr>
      <vt:lpstr>Rendering a Table of Rows</vt:lpstr>
      <vt:lpstr>Rendering a Table of Rows (2)</vt:lpstr>
      <vt:lpstr>Rendering Forms (Controlled Component)</vt:lpstr>
      <vt:lpstr>Rendering Forms (Controlled Component) (2)</vt:lpstr>
      <vt:lpstr>Rendering Forms (Controlled Component) (3)</vt:lpstr>
      <vt:lpstr>Rendering Forms (Controlled Component) (4)</vt:lpstr>
      <vt:lpstr>Rendering Forms (Uncontrolled Component)</vt:lpstr>
      <vt:lpstr>Rendering Forms (Uncontrolled Component) (2)</vt:lpstr>
      <vt:lpstr>Rendering Forms (Uncontrolled Component) (3)</vt:lpstr>
      <vt:lpstr>Practice: React and JSX Components</vt:lpstr>
      <vt:lpstr>Summary</vt:lpstr>
      <vt:lpstr>ReactJS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- Creating JSX Components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116</cp:revision>
  <dcterms:created xsi:type="dcterms:W3CDTF">2014-01-02T17:00:34Z</dcterms:created>
  <dcterms:modified xsi:type="dcterms:W3CDTF">2016-11-24T12:16:20Z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